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60" r:id="rId6"/>
    <p:sldId id="263" r:id="rId7"/>
    <p:sldId id="264" r:id="rId8"/>
    <p:sldId id="271" r:id="rId9"/>
    <p:sldId id="272" r:id="rId10"/>
    <p:sldId id="261" r:id="rId11"/>
    <p:sldId id="290" r:id="rId12"/>
    <p:sldId id="266" r:id="rId13"/>
    <p:sldId id="282" r:id="rId14"/>
    <p:sldId id="277" r:id="rId15"/>
    <p:sldId id="279" r:id="rId16"/>
    <p:sldId id="292" r:id="rId17"/>
    <p:sldId id="286" r:id="rId18"/>
    <p:sldId id="284" r:id="rId19"/>
    <p:sldId id="287" r:id="rId20"/>
    <p:sldId id="288" r:id="rId21"/>
    <p:sldId id="274" r:id="rId22"/>
    <p:sldId id="275" r:id="rId23"/>
    <p:sldId id="289" r:id="rId24"/>
    <p:sldId id="267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11893"/>
    <a:srgbClr val="DA0000"/>
    <a:srgbClr val="008F00"/>
    <a:srgbClr val="0096FF"/>
    <a:srgbClr val="FF93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4783"/>
  </p:normalViewPr>
  <p:slideViewPr>
    <p:cSldViewPr snapToGrid="0">
      <p:cViewPr varScale="1">
        <p:scale>
          <a:sx n="75" d="100"/>
          <a:sy n="75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01:12:41.7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1 24575,'-9'0'0,"4"0"0,2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82469-E290-3A4F-A3BC-612D93A4C3F8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3E7F8-2265-AD4A-942E-329B5D1BD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0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3E7F8-2265-AD4A-942E-329B5D1BD4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5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3E7F8-2265-AD4A-942E-329B5D1BD4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4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320D-C52C-C7ED-55CC-702283682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C2360-D073-4727-47C8-56EBAB590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CCE88-1252-8843-550F-6D62F84B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7E8C1-1766-BA69-FF3E-46622D13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0091B-9333-BB96-7D5C-8515AC13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F3B3-C84F-51A1-6CFC-0A68C852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8A05F-4599-3AF5-F5E2-13FD3979E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92D99-4B4F-09D0-5448-31ACF938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344A0-C286-43A1-9FE2-410A35C5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EC10-C31D-3203-B64F-EF7D2408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9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27E78-27E6-6276-BC2D-F2357DED0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A0C18-57C3-1AAD-C33C-0A795EBB1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EE93-C494-4E69-9B48-77C15E72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56206-714D-35E6-7961-2195FEC0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CBD31-9272-BBA3-4BA4-6A2AF93A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2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C4D1-E896-A61B-8EF8-D2689481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DCDFB-B722-22F6-FF22-84F2E5570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12126-898B-50BD-80CC-0F5A71E6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E45FE-8879-8528-D5BB-D940B0D0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F6265-0C44-EAE8-B8FD-FF288C48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9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73E3-806E-FAE2-2D66-7EBD3448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9722B-CDD4-827D-4EFF-73514D64D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4ADB7-5106-9521-21D3-4A6B185B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D572F-4432-8647-0532-D9ED3298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5B93D-A921-7015-8778-60774E06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5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AE0E-9063-ADE7-660F-C9259724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91C8E-0D1F-1D59-7262-EB00610E5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8188E-9967-A166-48B5-608DCC034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E8F90-5275-2239-5B2A-214D1B43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BAA3E-4440-7576-8158-7723C98B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C4DC0-EFB2-4516-57DE-4932A4B5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3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3B10-526E-AE90-612A-F13E4EEB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10FB-C3FF-436A-70C5-C5B222BBB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D19C0-987D-1E93-22D2-5B3675B8D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C17EF-7CAD-FE8E-58E9-67E21FABE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3F917-2775-1976-1BDA-D17DF1B86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37869-54E5-36F7-96E6-E0BE812C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E4C7C-9AED-E17B-2F5D-B621C62E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58D263-BB12-3F01-5867-04809A4E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0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8C29-2931-6714-FB29-39C9372F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9BE3F-A0CC-5540-BD1D-61AD18FE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D6902-2914-8DF1-0408-12A4EAD1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9467B-278E-0E1C-923E-8C5C610A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DCE82-B1A8-AA3C-92A4-53F84312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E30EE-3914-67EF-6327-3B1F5365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ABBD4-C5A0-73E5-8052-0390B73C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3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3099-A589-DD83-E229-C64ABC19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4BD58-B983-8580-BFD8-E985A2668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9364F-D32D-86DB-7977-2C8BD1030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81E5F-32F9-AB15-A3CE-E6D0A1A9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5AAA6-4317-489B-6A11-BABA2FA6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EE469-22BC-62F4-54BF-712AFFB6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3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2E65-6ED4-8A43-2133-6A060C2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F66B0-0717-1597-2D5D-2507CA367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F2964-E98A-CFF1-A7E0-85C760A47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5ABFF-E9D8-3227-909C-1B94758D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3A9B2-93B4-9D70-A4B7-6FD711DD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507AB-4DE3-8DBB-9046-7AB8EB4B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133F9-04FB-B078-3DF0-824E6F9A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D9079-EB5C-9FDA-A615-2A4371EC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D1F60-5410-7CB8-861C-47B8ED5C5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C49864-DBEA-6F44-9074-C51E845CE37A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5C94-1684-D70B-D101-C634228E8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1BC62-AA7D-0802-5CC2-6620F393B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8B59C8-590A-0C49-8DB2-37F6AC05D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gnupgenius.com/go/10C0E4BA4AC2DAAF4CF8-56664956-race#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sailing.org/competition/rules-officiating/resources/find-a-seminar/race-officer-seminar-calendar/" TargetMode="External"/><Relationship Id="rId2" Type="http://schemas.openxmlformats.org/officeDocument/2006/relationships/hyperlink" Target="https://www.ussailing.org/membershi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customXml" Target="../ink/ink1.xml"/><Relationship Id="rId3" Type="http://schemas.openxmlformats.org/officeDocument/2006/relationships/image" Target="../media/image4.gif"/><Relationship Id="rId21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17" Type="http://schemas.openxmlformats.org/officeDocument/2006/relationships/image" Target="../media/image18.jpeg"/><Relationship Id="rId2" Type="http://schemas.openxmlformats.org/officeDocument/2006/relationships/image" Target="../media/image3.gif"/><Relationship Id="rId16" Type="http://schemas.openxmlformats.org/officeDocument/2006/relationships/image" Target="../media/image17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19" Type="http://schemas.openxmlformats.org/officeDocument/2006/relationships/image" Target="../media/image18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08E8-AFF6-92B6-2B2A-81107605E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4574"/>
            <a:ext cx="8519410" cy="2435926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DA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br>
              <a:rPr lang="en-US" dirty="0">
                <a:solidFill>
                  <a:srgbClr val="DA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br>
              <a:rPr lang="en-US" dirty="0">
                <a:solidFill>
                  <a:srgbClr val="DA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dirty="0">
                <a:solidFill>
                  <a:srgbClr val="DA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LSYC Race Committee</a:t>
            </a:r>
            <a:br>
              <a:rPr lang="en-US" dirty="0">
                <a:solidFill>
                  <a:srgbClr val="DA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dirty="0">
                <a:solidFill>
                  <a:srgbClr val="DA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_____   </a:t>
            </a:r>
            <a:r>
              <a:rPr lang="en-US" spc="100" dirty="0">
                <a:solidFill>
                  <a:srgbClr val="DA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101  </a:t>
            </a:r>
            <a:r>
              <a:rPr lang="en-US" dirty="0">
                <a:solidFill>
                  <a:srgbClr val="DA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_____ </a:t>
            </a:r>
            <a:br>
              <a:rPr lang="en-US" dirty="0">
                <a:solidFill>
                  <a:srgbClr val="FF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_________________________</a:t>
            </a:r>
            <a:br>
              <a:rPr lang="en-US" sz="8000" spc="100" dirty="0">
                <a:solidFill>
                  <a:srgbClr val="FF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1800" spc="100" dirty="0">
                <a:solidFill>
                  <a:srgbClr val="FF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endParaRPr lang="en-US" dirty="0">
              <a:solidFill>
                <a:srgbClr val="FF0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2DC22-676D-30AA-D743-C2BC4CB94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0500"/>
            <a:ext cx="9144000" cy="1292926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sz="3200" b="1" spc="100" dirty="0">
                <a:solidFill>
                  <a:srgbClr val="011893"/>
                </a:solidFill>
                <a:latin typeface="KG Ten Thousand Reasons" panose="02000000000000000000" pitchFamily="2" charset="0"/>
              </a:rPr>
              <a:t>An Introduction to Sailboat Racing</a:t>
            </a:r>
          </a:p>
          <a:p>
            <a:pPr>
              <a:lnSpc>
                <a:spcPct val="114000"/>
              </a:lnSpc>
            </a:pPr>
            <a:r>
              <a:rPr lang="en-US" sz="3200" b="1" spc="100" dirty="0">
                <a:solidFill>
                  <a:srgbClr val="011893"/>
                </a:solidFill>
                <a:latin typeface="KG Ten Thousand Reasons" panose="02000000000000000000" pitchFamily="2" charset="0"/>
              </a:rPr>
              <a:t>and LSYC  Race Committee Volunteering</a:t>
            </a:r>
          </a:p>
          <a:p>
            <a:endParaRPr lang="en-US" dirty="0"/>
          </a:p>
        </p:txBody>
      </p:sp>
      <p:pic>
        <p:nvPicPr>
          <p:cNvPr id="4" name="Picture 3" descr="C:\Users\mbounds\Documents\US Sailing\2011_FINAL_ussailing_logo_small_web - 20111031_102211.jpg">
            <a:extLst>
              <a:ext uri="{FF2B5EF4-FFF2-40B4-BE49-F238E27FC236}">
                <a16:creationId xmlns:a16="http://schemas.microsoft.com/office/drawing/2014/main" id="{F5B3AE2F-E91E-D9A8-D32D-E6E7E36C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151" y="5895317"/>
            <a:ext cx="764767" cy="7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2DEBB-D108-97B5-D8D2-A10DE88F9612}"/>
              </a:ext>
            </a:extLst>
          </p:cNvPr>
          <p:cNvSpPr txBox="1"/>
          <p:nvPr/>
        </p:nvSpPr>
        <p:spPr>
          <a:xfrm>
            <a:off x="4994697" y="4858474"/>
            <a:ext cx="6015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>
                <a:solidFill>
                  <a:srgbClr val="0070C0"/>
                </a:solidFill>
              </a:rPr>
              <a:t>Content largely from :  US SAILING RACE MANAGEMENT COMMITTEE – MARCH  2017</a:t>
            </a:r>
          </a:p>
          <a:p>
            <a:pPr algn="r"/>
            <a:r>
              <a:rPr lang="en-US" dirty="0">
                <a:solidFill>
                  <a:srgbClr val="0070C0"/>
                </a:solidFill>
              </a:rPr>
              <a:t>edited by Jane Wirch May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AD671-09EB-5F0D-315E-59CACCB92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49" y="759712"/>
            <a:ext cx="2584451" cy="3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7E6F-BEE3-E136-AC3F-04B12931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D8A2-A6FB-AE6C-A1E3-D81C56A5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Setting the Course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A306F-63A6-FB36-C752-8E640979C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446" y="1787764"/>
            <a:ext cx="2807364" cy="4678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492275-2414-F374-0CC4-9E4B768DBCEA}"/>
              </a:ext>
            </a:extLst>
          </p:cNvPr>
          <p:cNvSpPr txBox="1"/>
          <p:nvPr/>
        </p:nvSpPr>
        <p:spPr>
          <a:xfrm>
            <a:off x="839096" y="2108498"/>
            <a:ext cx="2986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Most Common: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Windward Leeward (W/L)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or 2X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Uses Offset at 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Sometimes includes gate at #2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finish upwind or downwind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8F998-0C59-6DC8-ECCF-32194150FB51}"/>
              </a:ext>
            </a:extLst>
          </p:cNvPr>
          <p:cNvSpPr txBox="1"/>
          <p:nvPr/>
        </p:nvSpPr>
        <p:spPr>
          <a:xfrm>
            <a:off x="6214856" y="2108498"/>
            <a:ext cx="3233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Less Common: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Triangle Windward Leeward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include W/L after the triangle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finish upwind or downwind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ECBEC-85E9-9BD9-9B1D-C3A17907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62"/>
          <a:stretch/>
        </p:blipFill>
        <p:spPr>
          <a:xfrm>
            <a:off x="9448801" y="1599921"/>
            <a:ext cx="2308966" cy="44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6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24A6-29FE-C80C-8049-B0D5FCCF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71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Starting the Race – The Starting Sequence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2C68DB-C350-E95D-6C89-1A5ADD65A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08501"/>
              </p:ext>
            </p:extLst>
          </p:nvPr>
        </p:nvGraphicFramePr>
        <p:xfrm>
          <a:off x="1020726" y="2101498"/>
          <a:ext cx="9537403" cy="4487008"/>
        </p:xfrm>
        <a:graphic>
          <a:graphicData uri="http://schemas.openxmlformats.org/drawingml/2006/table">
            <a:tbl>
              <a:tblPr firstRow="1" firstCol="1" bandRow="1"/>
              <a:tblGrid>
                <a:gridCol w="2383847">
                  <a:extLst>
                    <a:ext uri="{9D8B030D-6E8A-4147-A177-3AD203B41FA5}">
                      <a16:colId xmlns:a16="http://schemas.microsoft.com/office/drawing/2014/main" val="3009701984"/>
                    </a:ext>
                  </a:extLst>
                </a:gridCol>
                <a:gridCol w="2383847">
                  <a:extLst>
                    <a:ext uri="{9D8B030D-6E8A-4147-A177-3AD203B41FA5}">
                      <a16:colId xmlns:a16="http://schemas.microsoft.com/office/drawing/2014/main" val="4217262662"/>
                    </a:ext>
                  </a:extLst>
                </a:gridCol>
                <a:gridCol w="1748686">
                  <a:extLst>
                    <a:ext uri="{9D8B030D-6E8A-4147-A177-3AD203B41FA5}">
                      <a16:colId xmlns:a16="http://schemas.microsoft.com/office/drawing/2014/main" val="619385781"/>
                    </a:ext>
                  </a:extLst>
                </a:gridCol>
                <a:gridCol w="3021023">
                  <a:extLst>
                    <a:ext uri="{9D8B030D-6E8A-4147-A177-3AD203B41FA5}">
                      <a16:colId xmlns:a16="http://schemas.microsoft.com/office/drawing/2014/main" val="2592746559"/>
                    </a:ext>
                  </a:extLst>
                </a:gridCol>
              </a:tblGrid>
              <a:tr h="751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i="1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Minutes Before Starting Signal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i="1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Visual Signal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i="1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Sound Signal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i="1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Means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68363"/>
                  </a:ext>
                </a:extLst>
              </a:tr>
              <a:tr h="952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Course Flag 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AP down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Attention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075255"/>
                  </a:ext>
                </a:extLst>
              </a:tr>
              <a:tr h="540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Class Flag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Warning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820546"/>
                  </a:ext>
                </a:extLst>
              </a:tr>
              <a:tr h="540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P,I,Z,IZ,U,Black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One Long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Preparatory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12469"/>
                  </a:ext>
                </a:extLst>
              </a:tr>
              <a:tr h="540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Prep Flag Down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One Minute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447222"/>
                  </a:ext>
                </a:extLst>
              </a:tr>
              <a:tr h="548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Class Flag Down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One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DLaM Display" panose="0201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Start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74605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FA2F501-CD16-FBA6-E761-E45FC70DC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998" y="2853025"/>
            <a:ext cx="1607002" cy="884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27672E-6D84-E310-2211-37D6AF2B6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852" y="3833278"/>
            <a:ext cx="569738" cy="626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310431-0B14-E0D6-A004-48F900C592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549" t="20759" r="7039" b="8716"/>
          <a:stretch/>
        </p:blipFill>
        <p:spPr>
          <a:xfrm>
            <a:off x="10940757" y="4633550"/>
            <a:ext cx="997833" cy="884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188D38-DB49-3944-DB70-D0AF81C6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098" y="5702300"/>
            <a:ext cx="569738" cy="6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CC336-260B-7726-6708-D5DBEF79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EE1A-6CB9-D741-90B2-288993C5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2219A-442F-AD64-672F-2BAD0B9FF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b="1" dirty="0">
                <a:solidFill>
                  <a:srgbClr val="DA0000"/>
                </a:solidFill>
                <a:latin typeface="+mj-lt"/>
              </a:rPr>
              <a:t>How does the RC boat communicate with race competitors?</a:t>
            </a:r>
          </a:p>
          <a:p>
            <a:pPr marL="0" indent="0">
              <a:lnSpc>
                <a:spcPct val="125000"/>
              </a:lnSpc>
              <a:buNone/>
            </a:pP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dirty="0">
                <a:solidFill>
                  <a:srgbClr val="0432FF"/>
                </a:solidFill>
                <a:latin typeface="+mj-lt"/>
              </a:rPr>
              <a:t>Signal Flags   – are visual signals, are required by the rules.</a:t>
            </a:r>
            <a:endParaRPr lang="en-US" b="1" spc="150" dirty="0">
              <a:solidFill>
                <a:srgbClr val="0432FF"/>
              </a:solidFill>
              <a:latin typeface="+mj-lt"/>
            </a:endParaRP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dirty="0">
                <a:solidFill>
                  <a:srgbClr val="0432FF"/>
                </a:solidFill>
                <a:latin typeface="+mj-lt"/>
              </a:rPr>
              <a:t>Sounds – horns draw attention to the visual signals.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dirty="0">
                <a:solidFill>
                  <a:srgbClr val="0432FF"/>
                </a:solidFill>
                <a:latin typeface="+mj-lt"/>
              </a:rPr>
              <a:t>In some cases VHF Radio</a:t>
            </a:r>
          </a:p>
          <a:p>
            <a:pPr marL="0" indent="0">
              <a:lnSpc>
                <a:spcPct val="114000"/>
              </a:lnSpc>
              <a:buNone/>
            </a:pPr>
            <a:endParaRPr lang="en-US" b="1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8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F048-2038-C0F2-34B6-097E7102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Flag Communication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B154527-13EF-A77F-BCAC-19D226787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082" y="1438349"/>
            <a:ext cx="5285671" cy="4881089"/>
          </a:xfrm>
        </p:spPr>
      </p:pic>
    </p:spTree>
    <p:extLst>
      <p:ext uri="{BB962C8B-B14F-4D97-AF65-F5344CB8AC3E}">
        <p14:creationId xmlns:p14="http://schemas.microsoft.com/office/powerpoint/2010/main" val="420296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0C261-B314-EB57-47AD-DDCC717B7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E7B50-35FC-E375-3642-FD7BE8F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 don’t know these flags!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BF1B-AB78-F591-B18D-44A6CDF9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Don’t Worry! </a:t>
            </a:r>
          </a:p>
          <a:p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Someone with you on the LSYC Race Committee boat WILL KNOW how to use the flags!    Over time you will learn too.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73142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9D3E-1F2E-ADF0-FD33-DE8E59A5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Some commonly used signal flags: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C3CD5-C859-BC5A-BC65-3FDD321ABAC7}"/>
              </a:ext>
            </a:extLst>
          </p:cNvPr>
          <p:cNvSpPr txBox="1"/>
          <p:nvPr/>
        </p:nvSpPr>
        <p:spPr>
          <a:xfrm>
            <a:off x="2681573" y="3235495"/>
            <a:ext cx="731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Preparatory Signal </a:t>
            </a:r>
            <a:r>
              <a:rPr lang="en-US" sz="2800" dirty="0"/>
              <a:t>(Up at 4 Minutes, down at 1 minute)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88A2A-28E1-9F8D-70D7-27F869F5C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61867"/>
            <a:ext cx="1454493" cy="1470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6115EC-6EB9-42BC-E6E7-4E05720F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45890"/>
            <a:ext cx="1607002" cy="8847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492F19-AB82-98B8-1F36-025A314F3AE1}"/>
              </a:ext>
            </a:extLst>
          </p:cNvPr>
          <p:cNvSpPr txBox="1"/>
          <p:nvPr/>
        </p:nvSpPr>
        <p:spPr>
          <a:xfrm>
            <a:off x="2681572" y="4426657"/>
            <a:ext cx="4154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Postponement (AP)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95CCBD-4B0C-41CB-B2C2-E5E9DC360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88254"/>
            <a:ext cx="1488370" cy="10702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CF6A71-E0AA-5ECD-D37C-8A3074E14226}"/>
              </a:ext>
            </a:extLst>
          </p:cNvPr>
          <p:cNvSpPr txBox="1"/>
          <p:nvPr/>
        </p:nvSpPr>
        <p:spPr>
          <a:xfrm>
            <a:off x="2681572" y="2044333"/>
            <a:ext cx="7311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Warning Signal or Class Flag </a:t>
            </a:r>
            <a:r>
              <a:rPr lang="en-US" sz="2800" dirty="0">
                <a:effectLst/>
              </a:rPr>
              <a:t>(Up at 5 Minutes to start, down at start)</a:t>
            </a:r>
            <a:endParaRPr lang="en-US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010A79-EE07-02CF-3534-6D00070A6F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752"/>
          <a:stretch/>
        </p:blipFill>
        <p:spPr>
          <a:xfrm>
            <a:off x="914454" y="5205956"/>
            <a:ext cx="1454494" cy="13552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11ED4F-576B-6C99-F152-63FEB2A871FF}"/>
              </a:ext>
            </a:extLst>
          </p:cNvPr>
          <p:cNvSpPr txBox="1"/>
          <p:nvPr/>
        </p:nvSpPr>
        <p:spPr>
          <a:xfrm>
            <a:off x="2681571" y="5617819"/>
            <a:ext cx="306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Individual Recall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292E76-8E3E-175A-AD0E-4515E2810F01}"/>
              </a:ext>
            </a:extLst>
          </p:cNvPr>
          <p:cNvSpPr txBox="1"/>
          <p:nvPr/>
        </p:nvSpPr>
        <p:spPr>
          <a:xfrm>
            <a:off x="6912375" y="4426657"/>
            <a:ext cx="4729896" cy="175432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11893"/>
                </a:solidFill>
              </a:rPr>
              <a:t>The Principal Race Officer will help you use the flags correctly!</a:t>
            </a:r>
          </a:p>
        </p:txBody>
      </p:sp>
    </p:spTree>
    <p:extLst>
      <p:ext uri="{BB962C8B-B14F-4D97-AF65-F5344CB8AC3E}">
        <p14:creationId xmlns:p14="http://schemas.microsoft.com/office/powerpoint/2010/main" val="154056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E3669-D55D-46F7-B498-6E312BE66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801EE-C5F4-0D71-773A-E3AE1B8E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More signal flags: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42B89-28D3-0EDD-1FCF-1A707389675A}"/>
              </a:ext>
            </a:extLst>
          </p:cNvPr>
          <p:cNvSpPr txBox="1"/>
          <p:nvPr/>
        </p:nvSpPr>
        <p:spPr>
          <a:xfrm>
            <a:off x="2681573" y="2573795"/>
            <a:ext cx="731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I Flag </a:t>
            </a:r>
            <a:r>
              <a:rPr lang="en-US" sz="2800" dirty="0"/>
              <a:t>Rule 30.1, If early around the End)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97B5A8-88A7-D4B3-14DE-CFA596EEC8EB}"/>
              </a:ext>
            </a:extLst>
          </p:cNvPr>
          <p:cNvSpPr txBox="1"/>
          <p:nvPr/>
        </p:nvSpPr>
        <p:spPr>
          <a:xfrm>
            <a:off x="2681571" y="3411989"/>
            <a:ext cx="849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Z Flag </a:t>
            </a:r>
            <a:r>
              <a:rPr lang="en-US" sz="2800" dirty="0">
                <a:effectLst/>
              </a:rPr>
              <a:t>(Rule 30.2, behind th</a:t>
            </a:r>
            <a:r>
              <a:rPr lang="en-US" sz="2800" dirty="0"/>
              <a:t>e line within 1 minute or around the end)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91CD5F-E83F-0008-B399-704992341D67}"/>
              </a:ext>
            </a:extLst>
          </p:cNvPr>
          <p:cNvSpPr txBox="1"/>
          <p:nvPr/>
        </p:nvSpPr>
        <p:spPr>
          <a:xfrm>
            <a:off x="2681572" y="1682819"/>
            <a:ext cx="731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General Recall </a:t>
            </a:r>
            <a:r>
              <a:rPr lang="en-US" sz="2800" dirty="0">
                <a:effectLst/>
              </a:rPr>
              <a:t>(start sequence again))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FCD10-FD0B-81D4-C417-2AA540F0673E}"/>
              </a:ext>
            </a:extLst>
          </p:cNvPr>
          <p:cNvSpPr txBox="1"/>
          <p:nvPr/>
        </p:nvSpPr>
        <p:spPr>
          <a:xfrm>
            <a:off x="2681571" y="5766681"/>
            <a:ext cx="306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Moved Mark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ED49F-A0B5-7E4C-203E-B3A72C782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30" y="1476447"/>
            <a:ext cx="1068711" cy="925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0F637-1C2B-B885-D462-0EEEB8263E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27" t="835" r="-3727" b="20586"/>
          <a:stretch/>
        </p:blipFill>
        <p:spPr>
          <a:xfrm>
            <a:off x="968664" y="2402027"/>
            <a:ext cx="1162282" cy="9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594174-F7C9-3D2B-B7E8-AFAD92D6D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83" y="3482898"/>
            <a:ext cx="983100" cy="971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FA040-CEA6-3EE8-559D-77C15E34E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68" y="5548054"/>
            <a:ext cx="1024976" cy="9334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CFEBE4-08E0-352E-2EE1-232A8A37A778}"/>
              </a:ext>
            </a:extLst>
          </p:cNvPr>
          <p:cNvSpPr txBox="1"/>
          <p:nvPr/>
        </p:nvSpPr>
        <p:spPr>
          <a:xfrm>
            <a:off x="2681571" y="4544911"/>
            <a:ext cx="888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Black Flag Rule </a:t>
            </a:r>
            <a:r>
              <a:rPr lang="en-US" sz="2800" dirty="0">
                <a:effectLst/>
              </a:rPr>
              <a:t>(Rule 30.4, behind th</a:t>
            </a:r>
            <a:r>
              <a:rPr lang="en-US" sz="2800" dirty="0"/>
              <a:t>e line within 1 minute or DSQ)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7AA5C8-14C7-621B-9D57-FCA340440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88" y="4480611"/>
            <a:ext cx="992796" cy="9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63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B4B5-09AF-634E-4657-AC61ED6F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Managing the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5094-CA5D-22E4-BBC0-D894A5F8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39531" cy="5032375"/>
          </a:xfrm>
        </p:spPr>
        <p:txBody>
          <a:bodyPr>
            <a:normAutofit/>
          </a:bodyPr>
          <a:lstStyle/>
          <a:p>
            <a:r>
              <a:rPr lang="en-US" sz="3200" dirty="0"/>
              <a:t>At LSYC we use an “Ollie Box”</a:t>
            </a:r>
          </a:p>
          <a:p>
            <a:pPr lvl="1"/>
            <a:r>
              <a:rPr lang="en-US" sz="2800" dirty="0"/>
              <a:t>A timer and horn that automatically execute the sounds needed to start a race!</a:t>
            </a:r>
          </a:p>
          <a:p>
            <a:r>
              <a:rPr lang="en-US" sz="3200" dirty="0"/>
              <a:t>Signal boat crew raise and lower flags prior to and during the start sequence.</a:t>
            </a:r>
          </a:p>
          <a:p>
            <a:r>
              <a:rPr lang="en-US" sz="3200" dirty="0"/>
              <a:t>Signal boat crew look for racers that are “over early” for a start.</a:t>
            </a:r>
          </a:p>
          <a:p>
            <a:r>
              <a:rPr lang="en-US" sz="3200" dirty="0"/>
              <a:t>Signal boat crew record the order of finishers.</a:t>
            </a:r>
          </a:p>
        </p:txBody>
      </p:sp>
    </p:spTree>
    <p:extLst>
      <p:ext uri="{BB962C8B-B14F-4D97-AF65-F5344CB8AC3E}">
        <p14:creationId xmlns:p14="http://schemas.microsoft.com/office/powerpoint/2010/main" val="22919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DD08-E277-68F8-E64B-85D48FF6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Protests - </a:t>
            </a:r>
            <a:r>
              <a:rPr lang="en-US" sz="3600" dirty="0">
                <a:solidFill>
                  <a:srgbClr val="DA0000"/>
                </a:solidFill>
                <a:latin typeface="+mj-lt"/>
              </a:rPr>
              <a:t>When competitors disagree about the rules</a:t>
            </a:r>
            <a:br>
              <a:rPr lang="en-US" dirty="0">
                <a:solidFill>
                  <a:srgbClr val="FFFF66"/>
                </a:solidFill>
                <a:latin typeface="+mj-lt"/>
              </a:rPr>
            </a:br>
            <a:endParaRPr lang="en-US" dirty="0">
              <a:solidFill>
                <a:srgbClr val="011893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1823-FBB5-9C68-E2FE-DF9B36261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en-US" sz="3200" dirty="0"/>
              <a:t>A protest may be filed when competitors have a rules disagreement.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A protest form must be filed within a time limit (usually shortly after racing concludes).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The protest committee will listen to both sides of the story and render a decision, which may be to disqualify one (or both!) boats from the race.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10A62-5DB0-CED8-3EED-B6470A7A64F9}"/>
              </a:ext>
            </a:extLst>
          </p:cNvPr>
          <p:cNvSpPr txBox="1"/>
          <p:nvPr/>
        </p:nvSpPr>
        <p:spPr>
          <a:xfrm>
            <a:off x="3552668" y="6042026"/>
            <a:ext cx="593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Protests  are thankfully pretty rare!</a:t>
            </a:r>
          </a:p>
        </p:txBody>
      </p:sp>
    </p:spTree>
    <p:extLst>
      <p:ext uri="{BB962C8B-B14F-4D97-AF65-F5344CB8AC3E}">
        <p14:creationId xmlns:p14="http://schemas.microsoft.com/office/powerpoint/2010/main" val="140021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BE947-7E3A-1E51-F7A5-7987DE4F2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8E86B-DB49-918F-5975-1F043467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Fleets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1463F-E8E8-BC54-FF53-9D3584099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715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Most often the Star Fleet will be the only fleet racing.</a:t>
            </a:r>
          </a:p>
          <a:p>
            <a:r>
              <a:rPr lang="en-US" sz="3200" dirty="0"/>
              <a:t>Other fleets of 3 or more boats may join the racing.</a:t>
            </a:r>
          </a:p>
          <a:p>
            <a:pPr lvl="1"/>
            <a:r>
              <a:rPr lang="en-US" sz="2800" dirty="0"/>
              <a:t>420s, ILCA/Lasers or Vipers may join.</a:t>
            </a:r>
          </a:p>
          <a:p>
            <a:r>
              <a:rPr lang="en-US" sz="3200" dirty="0"/>
              <a:t>Multi-class Regattas may include up to three fleets.</a:t>
            </a:r>
          </a:p>
          <a:p>
            <a:pPr lvl="1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27EBA-9D49-15FB-2CA1-D6A585AC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744" y="1430572"/>
            <a:ext cx="4120056" cy="34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1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D5E6-2423-0948-FBDE-D05C512D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One Design 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0ED9-074C-AAAA-6FED-490541FF6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361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A0000"/>
                </a:solidFill>
              </a:rPr>
              <a:t>One design Boats </a:t>
            </a:r>
            <a:r>
              <a:rPr lang="en-US" dirty="0">
                <a:solidFill>
                  <a:srgbClr val="0432FF"/>
                </a:solidFill>
              </a:rPr>
              <a:t>are boats that are built to the same exact specifications (dimensions, sail area and other key features).</a:t>
            </a:r>
          </a:p>
          <a:p>
            <a:r>
              <a:rPr lang="en-US" b="1" dirty="0">
                <a:solidFill>
                  <a:srgbClr val="DA0000"/>
                </a:solidFill>
              </a:rPr>
              <a:t>Examples </a:t>
            </a:r>
            <a:r>
              <a:rPr lang="en-US" dirty="0">
                <a:solidFill>
                  <a:srgbClr val="0432FF"/>
                </a:solidFill>
              </a:rPr>
              <a:t>(boats one might see on Lake Sunapee)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Dinghies (have centerboards) such as  420s, Flying Scots,  Optimists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Keel boats such as Sonar, Stars, Vipers</a:t>
            </a:r>
          </a:p>
          <a:p>
            <a:r>
              <a:rPr lang="en-US" b="1" dirty="0">
                <a:solidFill>
                  <a:srgbClr val="DA0000"/>
                </a:solidFill>
              </a:rPr>
              <a:t>One Design Racing</a:t>
            </a:r>
            <a:r>
              <a:rPr lang="en-US" dirty="0">
                <a:solidFill>
                  <a:srgbClr val="DA0000"/>
                </a:solidFill>
              </a:rPr>
              <a:t>  </a:t>
            </a:r>
            <a:r>
              <a:rPr lang="en-US" dirty="0">
                <a:solidFill>
                  <a:srgbClr val="0432FF"/>
                </a:solidFill>
              </a:rPr>
              <a:t>is sailboat racing where all the boats are identical and so the emphasis is on teamwork, skill, and strategy. </a:t>
            </a:r>
            <a:endParaRPr lang="en-US" b="1" u="sng" dirty="0">
              <a:solidFill>
                <a:srgbClr val="0432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6409A-B5E0-4A1C-6390-83A3AE395052}"/>
              </a:ext>
            </a:extLst>
          </p:cNvPr>
          <p:cNvSpPr txBox="1"/>
          <p:nvPr/>
        </p:nvSpPr>
        <p:spPr>
          <a:xfrm>
            <a:off x="1454046" y="5628885"/>
            <a:ext cx="935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Whoever crosses the finish line first wins!</a:t>
            </a:r>
          </a:p>
        </p:txBody>
      </p:sp>
    </p:spTree>
    <p:extLst>
      <p:ext uri="{BB962C8B-B14F-4D97-AF65-F5344CB8AC3E}">
        <p14:creationId xmlns:p14="http://schemas.microsoft.com/office/powerpoint/2010/main" val="422596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8F0FB-D51E-A034-ED92-A3A778ECB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838D-F294-5A00-A694-1761DF67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Events</a:t>
            </a:r>
            <a:br>
              <a:rPr lang="en-US" dirty="0">
                <a:solidFill>
                  <a:srgbClr val="FFFF66"/>
                </a:solidFill>
                <a:latin typeface="+mj-lt"/>
              </a:rPr>
            </a:br>
            <a:endParaRPr lang="en-US" dirty="0">
              <a:solidFill>
                <a:srgbClr val="011893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BDDD92-7AF5-80B1-0F26-417FADA60620}"/>
              </a:ext>
            </a:extLst>
          </p:cNvPr>
          <p:cNvSpPr txBox="1">
            <a:spLocks/>
          </p:cNvSpPr>
          <p:nvPr/>
        </p:nvSpPr>
        <p:spPr>
          <a:xfrm>
            <a:off x="973111" y="1597546"/>
            <a:ext cx="5397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Regular Fleet Racing</a:t>
            </a:r>
          </a:p>
          <a:p>
            <a:pPr lvl="1"/>
            <a:r>
              <a:rPr lang="en-US" sz="2800" dirty="0"/>
              <a:t>Mostly Saturdays, a few Sundays  (7 days total)</a:t>
            </a:r>
          </a:p>
          <a:p>
            <a:pPr lvl="1"/>
            <a:endParaRPr lang="en-US" sz="2800" dirty="0"/>
          </a:p>
          <a:p>
            <a:r>
              <a:rPr lang="en-US" sz="3200" dirty="0"/>
              <a:t>Special Regattas</a:t>
            </a:r>
          </a:p>
          <a:p>
            <a:pPr lvl="1"/>
            <a:r>
              <a:rPr lang="en-US" sz="2800" dirty="0"/>
              <a:t>Sunapee Open – Stars (2 days)</a:t>
            </a:r>
          </a:p>
          <a:p>
            <a:pPr lvl="1"/>
            <a:r>
              <a:rPr lang="en-US" sz="2800" dirty="0"/>
              <a:t>Multiclass Regatta – Flying Scots, Stars and ILCA (2 days)</a:t>
            </a:r>
          </a:p>
          <a:p>
            <a:pPr lvl="1"/>
            <a:endParaRPr lang="en-US" sz="2800" dirty="0"/>
          </a:p>
          <a:p>
            <a:r>
              <a:rPr lang="en-US" sz="3200" dirty="0"/>
              <a:t>Sail Sunapee Challenge</a:t>
            </a:r>
          </a:p>
          <a:p>
            <a:pPr lvl="1"/>
            <a:r>
              <a:rPr lang="en-US" sz="2800" dirty="0"/>
              <a:t>Special Long Distance Races </a:t>
            </a:r>
          </a:p>
          <a:p>
            <a:pPr lvl="1"/>
            <a:r>
              <a:rPr lang="en-US" sz="2800" dirty="0"/>
              <a:t>(3 days)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0BC61-0EDC-E739-FBA6-3D5A4C26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89" y="4831235"/>
            <a:ext cx="4071639" cy="1369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47561E-44CE-19B0-C949-A3A1E7976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490" y="1376802"/>
            <a:ext cx="4071639" cy="1628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6825AF-E806-F756-1C8E-B6C9E247A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489" y="3110433"/>
            <a:ext cx="4071639" cy="16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78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42B68-4853-EAF2-F75C-21B2A131C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CD1F-2956-E42D-8558-94C2A19F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When Can I participate?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7980-3AC5-0A06-A99C-A5D645F99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40318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en-US" sz="4800" b="1" dirty="0">
                <a:solidFill>
                  <a:srgbClr val="DA0000"/>
                </a:solidFill>
                <a:latin typeface="+mj-lt"/>
              </a:rPr>
              <a:t>We have online sign-up! </a:t>
            </a:r>
          </a:p>
          <a:p>
            <a:pPr>
              <a:lnSpc>
                <a:spcPct val="114000"/>
              </a:lnSpc>
            </a:pP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en-US" sz="3600" b="1" dirty="0">
                <a:latin typeface="+mj-lt"/>
              </a:rPr>
              <a:t>Sign up for whatever number of shifts per season works for you and your family.  </a:t>
            </a:r>
          </a:p>
          <a:p>
            <a:pPr>
              <a:lnSpc>
                <a:spcPct val="114000"/>
              </a:lnSpc>
            </a:pPr>
            <a:r>
              <a:rPr lang="en-US" sz="3600" b="1" dirty="0">
                <a:latin typeface="+mj-lt"/>
              </a:rPr>
              <a:t>Two shifts per summer is great, more shifts is wonderful! </a:t>
            </a:r>
            <a:endParaRPr lang="en-US" sz="3600" dirty="0">
              <a:latin typeface="+mj-lt"/>
            </a:endParaRPr>
          </a:p>
          <a:p>
            <a:pPr marL="0" indent="0" algn="ctr">
              <a:lnSpc>
                <a:spcPct val="114000"/>
              </a:lnSpc>
              <a:buNone/>
            </a:pPr>
            <a:endParaRPr lang="en-US" dirty="0">
              <a:solidFill>
                <a:srgbClr val="0432FF"/>
              </a:solidFill>
              <a:latin typeface="+mj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lnSpc>
                <a:spcPct val="114000"/>
              </a:lnSpc>
              <a:buNone/>
            </a:pPr>
            <a:r>
              <a:rPr lang="en-US" sz="3100" dirty="0">
                <a:solidFill>
                  <a:srgbClr val="0432FF"/>
                </a:solidFill>
                <a:effectLst/>
                <a:latin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https://www.signupgenius.com/go/10C0E4BA4AC2DAAF4CF8-56664956-race#/</a:t>
            </a:r>
            <a:endParaRPr lang="en-US" sz="3100" dirty="0">
              <a:solidFill>
                <a:srgbClr val="0432FF"/>
              </a:solidFill>
              <a:latin typeface="+mj-lt"/>
            </a:endParaRPr>
          </a:p>
          <a:p>
            <a:pPr marL="0" indent="0">
              <a:lnSpc>
                <a:spcPct val="114000"/>
              </a:lnSpc>
              <a:buNone/>
            </a:pPr>
            <a:endParaRPr lang="en-US" b="1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16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6A0EC-D65B-2E28-552C-69559587E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A133-0B89-8F7D-9B36-2C38D2B1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What should I Bring?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ACB82-1604-85E8-85A6-9084B457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90331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sz="3200" dirty="0">
                <a:solidFill>
                  <a:srgbClr val="0432FF"/>
                </a:solidFill>
                <a:latin typeface="+mj-lt"/>
              </a:rPr>
              <a:t>Pack a small bag or backpack with items such as…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DA0000"/>
                </a:solidFill>
                <a:latin typeface="+mj-lt"/>
              </a:rPr>
              <a:t>Weather-appropriate clothing </a:t>
            </a:r>
            <a:r>
              <a:rPr lang="en-US" dirty="0">
                <a:latin typeface="+mj-lt"/>
              </a:rPr>
              <a:t>– Rain gear, sun hat, shoes / sandals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DA0000"/>
                </a:solidFill>
                <a:latin typeface="+mj-lt"/>
              </a:rPr>
              <a:t>Sun Protection </a:t>
            </a:r>
            <a:r>
              <a:rPr lang="en-US" dirty="0">
                <a:latin typeface="+mj-lt"/>
              </a:rPr>
              <a:t>– high SPF sunscreen, sunglasses – you’re going to be outside for a while, a HAT/ visor, long sleeve top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DA0000"/>
                </a:solidFill>
                <a:latin typeface="+mj-lt"/>
              </a:rPr>
              <a:t>Other Stuff </a:t>
            </a:r>
            <a:r>
              <a:rPr lang="en-US" dirty="0">
                <a:latin typeface="+mj-lt"/>
              </a:rPr>
              <a:t>– allergy or other medication, personal PFD or RC equipment. Save alcoholic beverages for after the race, please.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DA0000"/>
                </a:solidFill>
                <a:latin typeface="+mj-lt"/>
              </a:rPr>
              <a:t>A great attitude </a:t>
            </a:r>
            <a:r>
              <a:rPr lang="en-US" dirty="0">
                <a:latin typeface="+mj-lt"/>
              </a:rPr>
              <a:t>– if you have fun, so will the competitors!</a:t>
            </a:r>
          </a:p>
          <a:p>
            <a:pPr>
              <a:lnSpc>
                <a:spcPct val="114000"/>
              </a:lnSpc>
            </a:pPr>
            <a:endParaRPr lang="en-US" dirty="0">
              <a:solidFill>
                <a:srgbClr val="0432FF"/>
              </a:solidFill>
              <a:latin typeface="+mj-lt"/>
            </a:endParaRPr>
          </a:p>
          <a:p>
            <a:pPr marL="0" indent="0">
              <a:lnSpc>
                <a:spcPct val="114000"/>
              </a:lnSpc>
              <a:buNone/>
            </a:pPr>
            <a:endParaRPr lang="en-US" b="1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54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63422-EFB8-08E8-B4CD-D83D3F609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DF9F-D74D-9E5D-57A6-8A020BF6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2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How do I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4C8E3-41A0-3715-135B-DCCADBB36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204"/>
            <a:ext cx="8785486" cy="52475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latin typeface="+mj-lt"/>
              </a:rPr>
              <a:t>US Sailing is conducting Club Race Officer training on June 14 at LSYC!</a:t>
            </a:r>
          </a:p>
          <a:p>
            <a:pPr lvl="1">
              <a:lnSpc>
                <a:spcPct val="114000"/>
              </a:lnSpc>
            </a:pPr>
            <a:r>
              <a:rPr lang="en-US" sz="3200" b="1" dirty="0">
                <a:latin typeface="+mj-lt"/>
              </a:rPr>
              <a:t>Join US Sailing:</a:t>
            </a:r>
          </a:p>
          <a:p>
            <a:pPr lvl="2">
              <a:lnSpc>
                <a:spcPct val="114000"/>
              </a:lnSpc>
            </a:pPr>
            <a:r>
              <a:rPr lang="en-US" u="sng" kern="0" dirty="0">
                <a:solidFill>
                  <a:srgbClr val="3C61A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https://www.ussailing.org/membership/</a:t>
            </a:r>
            <a:r>
              <a:rPr lang="en-US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lvl="1">
              <a:lnSpc>
                <a:spcPct val="114000"/>
              </a:lnSpc>
            </a:pPr>
            <a:r>
              <a:rPr lang="en-US" sz="3200" b="1" dirty="0">
                <a:latin typeface="+mj-lt"/>
              </a:rPr>
              <a:t>Sign up for the training:</a:t>
            </a:r>
          </a:p>
          <a:p>
            <a:pPr lvl="2">
              <a:lnSpc>
                <a:spcPct val="114000"/>
              </a:lnSpc>
            </a:pPr>
            <a:r>
              <a:rPr lang="en-US" u="sng" kern="0" dirty="0">
                <a:solidFill>
                  <a:srgbClr val="3C61AA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"/>
              </a:rPr>
              <a:t>https://www.ussailing.org/competition/rules-officiating/resources/find-a-seminar/race-officer-seminar-calendar/</a:t>
            </a:r>
            <a:r>
              <a:rPr lang="en-US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en-US" sz="3800" b="1" dirty="0">
              <a:latin typeface="+mj-lt"/>
            </a:endParaRPr>
          </a:p>
          <a:p>
            <a:pPr lvl="1">
              <a:lnSpc>
                <a:spcPct val="114000"/>
              </a:lnSpc>
            </a:pPr>
            <a:r>
              <a:rPr lang="en-US" sz="3200" b="1" dirty="0">
                <a:latin typeface="+mj-lt"/>
              </a:rPr>
              <a:t>The LSYC Race Committee will reimburse your course fee.</a:t>
            </a:r>
          </a:p>
          <a:p>
            <a:pPr>
              <a:lnSpc>
                <a:spcPct val="114000"/>
              </a:lnSpc>
            </a:pPr>
            <a:r>
              <a:rPr lang="en-US" sz="3600" b="1" dirty="0">
                <a:latin typeface="+mj-lt"/>
              </a:rPr>
              <a:t>Or contact Duane Delfosse at racing@lsyc.net</a:t>
            </a:r>
          </a:p>
          <a:p>
            <a:pPr marL="0" indent="0">
              <a:lnSpc>
                <a:spcPct val="114000"/>
              </a:lnSpc>
              <a:buNone/>
            </a:pPr>
            <a:endParaRPr lang="en-US" b="1" u="sng" dirty="0">
              <a:solidFill>
                <a:srgbClr val="0432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FFE4E-0C92-ED94-73EA-F799071D0D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97"/>
          <a:stretch/>
        </p:blipFill>
        <p:spPr>
          <a:xfrm>
            <a:off x="8934137" y="1164521"/>
            <a:ext cx="2897457" cy="25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17BFA-6A6E-A9A6-A486-ABB4A4739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8CA2-4A30-C747-A051-C0BD4F6D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6AF30-9901-5A5D-F919-2935A69AC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Aft>
                <a:spcPts val="300"/>
              </a:spcAft>
              <a:buNone/>
            </a:pPr>
            <a:r>
              <a:rPr lang="en-US" sz="4800" b="0" i="0" dirty="0">
                <a:solidFill>
                  <a:srgbClr val="DA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What do you want to know 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US" sz="4800" b="0" i="0" dirty="0">
                <a:solidFill>
                  <a:srgbClr val="DA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that </a:t>
            </a:r>
            <a:r>
              <a:rPr lang="en-US" sz="4800" dirty="0">
                <a:solidFill>
                  <a:srgbClr val="DA00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was</a:t>
            </a:r>
            <a:r>
              <a:rPr lang="en-US" sz="4800" b="0" i="0" dirty="0">
                <a:solidFill>
                  <a:srgbClr val="DA0000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NOT covered today?</a:t>
            </a:r>
          </a:p>
          <a:p>
            <a:pPr marL="0" indent="0" algn="ctr">
              <a:spcAft>
                <a:spcPts val="300"/>
              </a:spcAft>
              <a:buNone/>
            </a:pPr>
            <a:endParaRPr lang="en-US" sz="4800">
              <a:solidFill>
                <a:srgbClr val="DA0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spcAft>
                <a:spcPts val="300"/>
              </a:spcAft>
              <a:buNone/>
            </a:pPr>
            <a:endParaRPr lang="en-US" sz="4800" dirty="0">
              <a:solidFill>
                <a:srgbClr val="DA0000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US" sz="4800" b="1" i="0" dirty="0">
                <a:solidFill>
                  <a:srgbClr val="011893"/>
                </a:solidFill>
                <a:effectLst/>
                <a:latin typeface="APPLE CHANCERY" panose="03020702040506060504" pitchFamily="66" charset="-79"/>
                <a:ea typeface="ADLaM Display" panose="02010000000000000000" pitchFamily="2" charset="77"/>
                <a:cs typeface="APPLE CHANCERY" panose="03020702040506060504" pitchFamily="66" charset="-79"/>
              </a:rPr>
              <a:t>Thank you for your anticipated help!</a:t>
            </a:r>
          </a:p>
          <a:p>
            <a:pPr marL="0" indent="0">
              <a:lnSpc>
                <a:spcPct val="114000"/>
              </a:lnSpc>
              <a:buNone/>
            </a:pPr>
            <a:endParaRPr lang="en-US" dirty="0">
              <a:solidFill>
                <a:srgbClr val="0432FF"/>
              </a:solidFill>
              <a:latin typeface="+mj-lt"/>
            </a:endParaRPr>
          </a:p>
          <a:p>
            <a:pPr marL="0" indent="0">
              <a:lnSpc>
                <a:spcPct val="114000"/>
              </a:lnSpc>
              <a:buNone/>
            </a:pPr>
            <a:endParaRPr lang="en-US" b="1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2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9264-562E-F531-1B02-B100786EF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3313-98DA-247C-E7AF-96465052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3CFB2-B602-995A-8C12-3D0B3ABC8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en-US" sz="4700" dirty="0">
                <a:latin typeface="+mj-lt"/>
              </a:rPr>
              <a:t>“</a:t>
            </a:r>
            <a:r>
              <a:rPr lang="en-US" sz="5700" dirty="0">
                <a:latin typeface="+mj-lt"/>
                <a:cs typeface="Aldhabi" panose="020F0502020204030204" pitchFamily="34" charset="0"/>
              </a:rPr>
              <a:t>Volunteerism is the voice of the people 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sz="5700" dirty="0">
                <a:latin typeface="+mj-lt"/>
                <a:cs typeface="Aldhabi" panose="020F0502020204030204" pitchFamily="34" charset="0"/>
              </a:rPr>
              <a:t>put into action. These actions shape 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sz="5700" dirty="0">
                <a:latin typeface="+mj-lt"/>
                <a:cs typeface="Aldhabi" panose="020F0502020204030204" pitchFamily="34" charset="0"/>
              </a:rPr>
              <a:t>and mold the present into a future of which 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sz="5700" dirty="0">
                <a:latin typeface="+mj-lt"/>
                <a:cs typeface="Aldhabi" panose="020F0502020204030204" pitchFamily="34" charset="0"/>
              </a:rPr>
              <a:t>we can all be proud.”    </a:t>
            </a:r>
            <a:r>
              <a:rPr lang="en-US" sz="4700" dirty="0">
                <a:latin typeface="+mj-lt"/>
              </a:rPr>
              <a:t>- </a:t>
            </a:r>
            <a:r>
              <a:rPr lang="en-US" sz="4700" i="1" dirty="0">
                <a:latin typeface="+mj-lt"/>
              </a:rPr>
              <a:t>Helen Marie Dyer </a:t>
            </a:r>
            <a:r>
              <a:rPr lang="en-US" sz="4700" dirty="0">
                <a:latin typeface="+mj-lt"/>
              </a:rPr>
              <a:t>*</a:t>
            </a:r>
          </a:p>
          <a:p>
            <a:pPr marL="0" indent="0">
              <a:lnSpc>
                <a:spcPct val="114000"/>
              </a:lnSpc>
              <a:buNone/>
            </a:pPr>
            <a:endParaRPr lang="en-US" dirty="0"/>
          </a:p>
          <a:p>
            <a:pPr marL="0" indent="0">
              <a:lnSpc>
                <a:spcPct val="114000"/>
              </a:lnSpc>
              <a:buNone/>
            </a:pPr>
            <a:endParaRPr lang="en-US" dirty="0"/>
          </a:p>
          <a:p>
            <a:pPr marL="0" indent="0">
              <a:lnSpc>
                <a:spcPct val="114000"/>
              </a:lnSpc>
              <a:buNone/>
            </a:pPr>
            <a:r>
              <a:rPr lang="en-US" dirty="0"/>
              <a:t>* Helen Marie Dyer (1895 – 1998) was an American biochemist and cancer researcher.</a:t>
            </a:r>
            <a:endParaRPr lang="en-US" dirty="0">
              <a:solidFill>
                <a:srgbClr val="0432FF"/>
              </a:solidFill>
              <a:latin typeface="+mj-lt"/>
            </a:endParaRPr>
          </a:p>
          <a:p>
            <a:pPr marL="0" indent="0">
              <a:lnSpc>
                <a:spcPct val="114000"/>
              </a:lnSpc>
              <a:buNone/>
            </a:pPr>
            <a:endParaRPr lang="en-US" b="1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A884E-67BC-EE53-FE34-0BB959352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892E-C5FB-3C4F-DA8B-EBCB7E42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Handicap 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B8E3-95E0-E55A-054C-EB7635F32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DA0000"/>
                </a:solidFill>
              </a:rPr>
              <a:t>Handicap Racing </a:t>
            </a:r>
            <a:r>
              <a:rPr lang="en-US" dirty="0">
                <a:solidFill>
                  <a:srgbClr val="0432FF"/>
                </a:solidFill>
              </a:rPr>
              <a:t>is racing that </a:t>
            </a:r>
            <a:r>
              <a:rPr lang="en-US" sz="2800" dirty="0">
                <a:solidFill>
                  <a:srgbClr val="0432FF"/>
                </a:solidFill>
              </a:rPr>
              <a:t>allows different boat designs to race against each other</a:t>
            </a:r>
            <a:r>
              <a:rPr lang="en-US" sz="2800" dirty="0">
                <a:solidFill>
                  <a:srgbClr val="0432FF"/>
                </a:solidFill>
                <a:latin typeface="+mj-lt"/>
              </a:rPr>
              <a:t> by adjusting the finish times by a mathematical formula.</a:t>
            </a:r>
          </a:p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DA0000"/>
                </a:solidFill>
              </a:rPr>
              <a:t>Lake Sunapee Cruising Fleet </a:t>
            </a:r>
            <a:r>
              <a:rPr lang="en-US" dirty="0">
                <a:solidFill>
                  <a:srgbClr val="0432FF"/>
                </a:solidFill>
                <a:latin typeface="+mj-lt"/>
              </a:rPr>
              <a:t>offers regular handicap racing.</a:t>
            </a:r>
          </a:p>
          <a:p>
            <a:pPr>
              <a:lnSpc>
                <a:spcPct val="114000"/>
              </a:lnSpc>
            </a:pPr>
            <a:endParaRPr lang="en-US" dirty="0">
              <a:solidFill>
                <a:srgbClr val="0432FF"/>
              </a:solidFill>
              <a:latin typeface="+mj-lt"/>
            </a:endParaRPr>
          </a:p>
          <a:p>
            <a:pPr marL="0" indent="0" algn="ctr">
              <a:lnSpc>
                <a:spcPct val="114000"/>
              </a:lnSpc>
              <a:buNone/>
            </a:pPr>
            <a:r>
              <a:rPr lang="en-US" sz="3600" i="1" dirty="0">
                <a:latin typeface="+mj-lt"/>
              </a:rPr>
              <a:t>LSYC offers </a:t>
            </a:r>
            <a:r>
              <a:rPr lang="en-US" sz="3600" i="1" u="sng" dirty="0">
                <a:latin typeface="+mj-lt"/>
              </a:rPr>
              <a:t>both</a:t>
            </a:r>
            <a:r>
              <a:rPr lang="en-US" sz="3600" i="1" dirty="0">
                <a:latin typeface="+mj-lt"/>
              </a:rPr>
              <a:t> one design racing 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sz="3600" i="1" dirty="0">
                <a:latin typeface="+mj-lt"/>
              </a:rPr>
              <a:t>and handicap racing</a:t>
            </a:r>
          </a:p>
          <a:p>
            <a:pPr marL="0" indent="0">
              <a:lnSpc>
                <a:spcPct val="114000"/>
              </a:lnSpc>
              <a:buNone/>
            </a:pPr>
            <a:endParaRPr lang="en-US" b="1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5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CFC871C4-7E14-FED1-E14E-83098920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Who Makes the racing rules?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C9B937-9ABE-A0B1-3451-E19925526F47}"/>
              </a:ext>
            </a:extLst>
          </p:cNvPr>
          <p:cNvGrpSpPr/>
          <p:nvPr/>
        </p:nvGrpSpPr>
        <p:grpSpPr>
          <a:xfrm>
            <a:off x="4719515" y="4392494"/>
            <a:ext cx="6932389" cy="1855683"/>
            <a:chOff x="4554079" y="4241184"/>
            <a:chExt cx="6042357" cy="1071267"/>
          </a:xfrm>
        </p:grpSpPr>
        <p:pic>
          <p:nvPicPr>
            <p:cNvPr id="8" name="Picture 14" descr="C:\Users\mbounds\Dropbox\RC 101\07 - Organization\BurgeeGroup.gif">
              <a:extLst>
                <a:ext uri="{FF2B5EF4-FFF2-40B4-BE49-F238E27FC236}">
                  <a16:creationId xmlns:a16="http://schemas.microsoft.com/office/drawing/2014/main" id="{DE088F72-CD6E-38A6-7B1D-DDAE22AE0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010" y="4380150"/>
              <a:ext cx="3124201" cy="932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5" descr="C:\Users\mbounds\Dropbox\RC 101\07 - Organization\LHYC.gif">
              <a:extLst>
                <a:ext uri="{FF2B5EF4-FFF2-40B4-BE49-F238E27FC236}">
                  <a16:creationId xmlns:a16="http://schemas.microsoft.com/office/drawing/2014/main" id="{68DDFFA8-0685-C259-0014-1CE57C247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152" y="4631204"/>
              <a:ext cx="811853" cy="568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C:\Users\mbounds\Dropbox\RC 101\07 - Organization\MYC.gif">
              <a:extLst>
                <a:ext uri="{FF2B5EF4-FFF2-40B4-BE49-F238E27FC236}">
                  <a16:creationId xmlns:a16="http://schemas.microsoft.com/office/drawing/2014/main" id="{D7B72C38-4183-4C1A-8B44-DCEBCD8FE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031" y="4305368"/>
              <a:ext cx="611403" cy="427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C:\Users\mbounds\Dropbox\RC 101\07 - Organization\RHYC.gif">
              <a:extLst>
                <a:ext uri="{FF2B5EF4-FFF2-40B4-BE49-F238E27FC236}">
                  <a16:creationId xmlns:a16="http://schemas.microsoft.com/office/drawing/2014/main" id="{44330C3F-6CE5-E52A-4385-E56E67ECA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1800" y="4249803"/>
              <a:ext cx="714636" cy="500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 descr="C:\Users\mbounds\Dropbox\RC 101\07 - Organization\BYC.png">
              <a:extLst>
                <a:ext uri="{FF2B5EF4-FFF2-40B4-BE49-F238E27FC236}">
                  <a16:creationId xmlns:a16="http://schemas.microsoft.com/office/drawing/2014/main" id="{8DC7A157-A8E3-D967-6CA0-B40C0D47D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079" y="4285177"/>
              <a:ext cx="702134" cy="430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1" descr="C:\Users\mbounds\Dropbox\RC 101\07 - Organization\CHYC.png">
              <a:extLst>
                <a:ext uri="{FF2B5EF4-FFF2-40B4-BE49-F238E27FC236}">
                  <a16:creationId xmlns:a16="http://schemas.microsoft.com/office/drawing/2014/main" id="{656FB265-379C-A662-55AF-E58147B66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133" y="4715517"/>
              <a:ext cx="716777" cy="44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2" descr="C:\Users\mbounds\Dropbox\RC 101\07 - Organization\CSYC.png">
              <a:extLst>
                <a:ext uri="{FF2B5EF4-FFF2-40B4-BE49-F238E27FC236}">
                  <a16:creationId xmlns:a16="http://schemas.microsoft.com/office/drawing/2014/main" id="{F3E71B1A-CD73-AF52-7B00-3C21C464A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6212" y="4241184"/>
              <a:ext cx="704828" cy="44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5" descr="C:\Users\mbounds\Dropbox\RC 101\07 - Organization\RYC.png">
              <a:extLst>
                <a:ext uri="{FF2B5EF4-FFF2-40B4-BE49-F238E27FC236}">
                  <a16:creationId xmlns:a16="http://schemas.microsoft.com/office/drawing/2014/main" id="{85D2E838-3F3B-1966-6F74-7C1444839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903" y="4689501"/>
              <a:ext cx="731573" cy="450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722CB7-5AC7-B507-992E-330B246839DA}"/>
              </a:ext>
            </a:extLst>
          </p:cNvPr>
          <p:cNvGrpSpPr/>
          <p:nvPr/>
        </p:nvGrpSpPr>
        <p:grpSpPr>
          <a:xfrm>
            <a:off x="5122294" y="3087963"/>
            <a:ext cx="5814384" cy="889010"/>
            <a:chOff x="4646611" y="3212050"/>
            <a:chExt cx="5853156" cy="576024"/>
          </a:xfrm>
        </p:grpSpPr>
        <p:pic>
          <p:nvPicPr>
            <p:cNvPr id="19" name="Picture 4" descr="C:\Users\mbounds\Dropbox\RC 101\07 - Organization\A - site_logo.gif">
              <a:extLst>
                <a:ext uri="{FF2B5EF4-FFF2-40B4-BE49-F238E27FC236}">
                  <a16:creationId xmlns:a16="http://schemas.microsoft.com/office/drawing/2014/main" id="{F943DFA9-BD06-6DE8-9D90-DE1E354CB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11" y="3267170"/>
              <a:ext cx="609602" cy="411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mbounds\Dropbox\RC 101\07 - Organization\B - YRA_Logo.png">
              <a:extLst>
                <a:ext uri="{FF2B5EF4-FFF2-40B4-BE49-F238E27FC236}">
                  <a16:creationId xmlns:a16="http://schemas.microsoft.com/office/drawing/2014/main" id="{FA6ED9FF-495B-5A6E-A063-DDB399A93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777" y="3233707"/>
              <a:ext cx="530857" cy="517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mbounds\Dropbox\RC 101\07 - Organization\C - cbyra_logo2.gif">
              <a:extLst>
                <a:ext uri="{FF2B5EF4-FFF2-40B4-BE49-F238E27FC236}">
                  <a16:creationId xmlns:a16="http://schemas.microsoft.com/office/drawing/2014/main" id="{C6814CD1-7EC9-9B5B-B8B1-8C5985380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686" y="3270655"/>
              <a:ext cx="524412" cy="517419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22" name="Picture 7" descr="C:\Users\mbounds\Dropbox\RC 101\07 - Organization\E - drya_logo.png">
              <a:extLst>
                <a:ext uri="{FF2B5EF4-FFF2-40B4-BE49-F238E27FC236}">
                  <a16:creationId xmlns:a16="http://schemas.microsoft.com/office/drawing/2014/main" id="{3CFB5CF0-9FCF-17ED-0B4F-EA31A72AE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174" y="3212050"/>
              <a:ext cx="652461" cy="48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9" descr="C:\Users\mbounds\Dropbox\RC 101\07 - Organization\G - yra_web_logo2.gif">
              <a:extLst>
                <a:ext uri="{FF2B5EF4-FFF2-40B4-BE49-F238E27FC236}">
                  <a16:creationId xmlns:a16="http://schemas.microsoft.com/office/drawing/2014/main" id="{40141B77-0BCA-D993-7919-5B0795BE6D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0" r="27567"/>
            <a:stretch/>
          </p:blipFill>
          <p:spPr bwMode="auto">
            <a:xfrm>
              <a:off x="7734199" y="3212051"/>
              <a:ext cx="381000" cy="539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1" descr="C:\Users\mbounds\Dropbox\RC 101\07 - Organization\H - hyra.png">
              <a:extLst>
                <a:ext uri="{FF2B5EF4-FFF2-40B4-BE49-F238E27FC236}">
                  <a16:creationId xmlns:a16="http://schemas.microsoft.com/office/drawing/2014/main" id="{6FF58127-7F3F-2670-B3C5-A9432A2DF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7764" y="3212051"/>
              <a:ext cx="757795" cy="467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C:\Users\mbounds\Dropbox\RC 101\07 - Organization\J - scya120830-logo-with-text.png">
              <a:extLst>
                <a:ext uri="{FF2B5EF4-FFF2-40B4-BE49-F238E27FC236}">
                  <a16:creationId xmlns:a16="http://schemas.microsoft.com/office/drawing/2014/main" id="{5F61153E-B454-1562-6818-323D793DC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122" y="3221194"/>
              <a:ext cx="529930" cy="529930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26" name="Picture 13" descr="C:\Users\mbounds\Dropbox\RC 101\07 - Organization\K - ILYA.jpg">
              <a:extLst>
                <a:ext uri="{FF2B5EF4-FFF2-40B4-BE49-F238E27FC236}">
                  <a16:creationId xmlns:a16="http://schemas.microsoft.com/office/drawing/2014/main" id="{5B8D19E3-11ED-BF48-5E5E-4B135B20D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613" y="3233705"/>
              <a:ext cx="519154" cy="53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631D741-E8DD-16E5-C2E9-501268FDA127}"/>
                  </a:ext>
                </a:extLst>
              </p14:cNvPr>
              <p14:cNvContentPartPr/>
              <p14:nvPr/>
            </p14:nvContentPartPr>
            <p14:xfrm>
              <a:off x="1173094" y="2282030"/>
              <a:ext cx="648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631D741-E8DD-16E5-C2E9-501268FDA1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66974" y="2275910"/>
                <a:ext cx="1872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2">
            <a:extLst>
              <a:ext uri="{FF2B5EF4-FFF2-40B4-BE49-F238E27FC236}">
                <a16:creationId xmlns:a16="http://schemas.microsoft.com/office/drawing/2014/main" id="{149B64F3-858F-5194-4F71-A33BCEC51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2937" y="1548915"/>
            <a:ext cx="1718355" cy="106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mbounds\Documents\US Sailing\2011_FINAL_ussailing_logo_small_web - 20111031_102211.jpg">
            <a:extLst>
              <a:ext uri="{FF2B5EF4-FFF2-40B4-BE49-F238E27FC236}">
                <a16:creationId xmlns:a16="http://schemas.microsoft.com/office/drawing/2014/main" id="{D9B027A8-522E-24FC-0300-1034A1DE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541" y="1435983"/>
            <a:ext cx="1259643" cy="123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DF52374-F625-2001-0076-57A2B04C1208}"/>
              </a:ext>
            </a:extLst>
          </p:cNvPr>
          <p:cNvSpPr txBox="1"/>
          <p:nvPr/>
        </p:nvSpPr>
        <p:spPr>
          <a:xfrm>
            <a:off x="422018" y="2127874"/>
            <a:ext cx="45012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432FF"/>
                </a:solidFill>
              </a:rPr>
              <a:t>World Sailing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432FF"/>
                </a:solidFill>
              </a:rPr>
              <a:t>The United States Sailing 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432FF"/>
                </a:solidFill>
              </a:rPr>
              <a:t>Local Sailing Organizations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432FF"/>
                </a:solidFill>
              </a:rPr>
              <a:t>One Class Design Associations </a:t>
            </a:r>
          </a:p>
          <a:p>
            <a:r>
              <a:rPr lang="en-US" sz="2400" dirty="0">
                <a:solidFill>
                  <a:srgbClr val="0432FF"/>
                </a:solidFill>
              </a:rPr>
              <a:t>(there are about 160 associations)</a:t>
            </a:r>
          </a:p>
        </p:txBody>
      </p:sp>
    </p:spTree>
    <p:extLst>
      <p:ext uri="{BB962C8B-B14F-4D97-AF65-F5344CB8AC3E}">
        <p14:creationId xmlns:p14="http://schemas.microsoft.com/office/powerpoint/2010/main" val="30541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65EA-92B4-A46C-F4C1-E53877FDC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5E0E-079B-5198-EA59-B229704D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9600" cy="1325563"/>
          </a:xfrm>
        </p:spPr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Rules of the Game: </a:t>
            </a:r>
            <a:r>
              <a:rPr lang="en-US" sz="3600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 framework for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B193-2D83-8755-4544-48CED51F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62" y="1519881"/>
            <a:ext cx="10515600" cy="497299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432FF"/>
                </a:solidFill>
                <a:latin typeface="+mj-lt"/>
              </a:rPr>
              <a:t>World Sailing Racing Rules of Sailing (RRS)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rgbClr val="0432FF"/>
                </a:solidFill>
                <a:latin typeface="+mj-lt"/>
              </a:rPr>
              <a:t>US Sailing Prescriptions (to the RRS)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rgbClr val="0432FF"/>
                </a:solidFill>
                <a:latin typeface="+mj-lt"/>
              </a:rPr>
              <a:t>World Sailing Cases and US Sailing Appeals (“case law”)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solidFill>
                  <a:srgbClr val="0432FF"/>
                </a:solidFill>
                <a:latin typeface="+mj-lt"/>
              </a:rPr>
              <a:t>Class Rules - equipment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432FF"/>
                </a:solidFill>
                <a:latin typeface="+mj-lt"/>
              </a:rPr>
              <a:t>Notice of Race  (NOR) – A posting of “Hey! We’re having a regatta!” . Yacht Scoring is a commonly used website but there are others.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432FF"/>
                </a:solidFill>
                <a:latin typeface="+mj-lt"/>
              </a:rPr>
              <a:t>Sailing Instructions (SI) – explains the intentions of the RC and competitors’ obligations</a:t>
            </a:r>
          </a:p>
          <a:p>
            <a:pPr>
              <a:lnSpc>
                <a:spcPct val="114000"/>
              </a:lnSpc>
            </a:pPr>
            <a:endParaRPr lang="en-US" b="1" u="sng" dirty="0">
              <a:solidFill>
                <a:srgbClr val="0432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E2726-F027-EE13-AAD0-705FE37895F4}"/>
              </a:ext>
            </a:extLst>
          </p:cNvPr>
          <p:cNvSpPr txBox="1"/>
          <p:nvPr/>
        </p:nvSpPr>
        <p:spPr>
          <a:xfrm>
            <a:off x="2273509" y="6231265"/>
            <a:ext cx="764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LSYC writes NOR and SI for events we host!</a:t>
            </a:r>
          </a:p>
        </p:txBody>
      </p:sp>
    </p:spTree>
    <p:extLst>
      <p:ext uri="{BB962C8B-B14F-4D97-AF65-F5344CB8AC3E}">
        <p14:creationId xmlns:p14="http://schemas.microsoft.com/office/powerpoint/2010/main" val="11213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45E71-08BA-F6D1-B941-EA3E4B202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F12F-BD8A-AB03-496A-AD4A96FC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1893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 Race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8DB6-39D4-56D3-D178-D62F2C3B7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/>
              <a:t>The Working Race Committee for a day  may i</a:t>
            </a:r>
            <a:r>
              <a:rPr lang="en-US" b="1" dirty="0">
                <a:latin typeface="+mj-lt"/>
              </a:rPr>
              <a:t>nclude:</a:t>
            </a:r>
          </a:p>
          <a:p>
            <a:pPr marL="0" indent="0">
              <a:lnSpc>
                <a:spcPct val="114000"/>
              </a:lnSpc>
              <a:buNone/>
            </a:pPr>
            <a:endParaRPr lang="en-US" b="1" dirty="0">
              <a:latin typeface="+mj-lt"/>
            </a:endParaRPr>
          </a:p>
          <a:p>
            <a:pPr marL="457200" lvl="1" indent="0">
              <a:lnSpc>
                <a:spcPct val="114000"/>
              </a:lnSpc>
              <a:buNone/>
            </a:pPr>
            <a:r>
              <a:rPr lang="en-US" sz="3200" b="1" dirty="0">
                <a:solidFill>
                  <a:srgbClr val="008F00"/>
                </a:solidFill>
                <a:latin typeface="+mj-lt"/>
              </a:rPr>
              <a:t>Signal Boat </a:t>
            </a:r>
            <a:r>
              <a:rPr lang="en-US" sz="3200" dirty="0">
                <a:latin typeface="+mj-lt"/>
              </a:rPr>
              <a:t>– usually anchored at the start line</a:t>
            </a:r>
          </a:p>
          <a:p>
            <a:pPr marL="457200" lvl="1" indent="0">
              <a:lnSpc>
                <a:spcPct val="125000"/>
              </a:lnSpc>
              <a:buNone/>
            </a:pPr>
            <a:r>
              <a:rPr lang="en-US" sz="3200" b="1" dirty="0">
                <a:solidFill>
                  <a:srgbClr val="FF40FF"/>
                </a:solidFill>
                <a:latin typeface="+mj-lt"/>
              </a:rPr>
              <a:t>Mark Boats </a:t>
            </a:r>
            <a:r>
              <a:rPr lang="en-US" sz="3200" dirty="0">
                <a:latin typeface="+mj-lt"/>
              </a:rPr>
              <a:t>– used to set marks</a:t>
            </a:r>
          </a:p>
          <a:p>
            <a:pPr marL="457200" lvl="1" indent="0">
              <a:lnSpc>
                <a:spcPct val="125000"/>
              </a:lnSpc>
              <a:buNone/>
            </a:pPr>
            <a:r>
              <a:rPr lang="en-US" sz="3200" b="1" dirty="0">
                <a:solidFill>
                  <a:srgbClr val="FF9300"/>
                </a:solidFill>
                <a:latin typeface="+mj-lt"/>
              </a:rPr>
              <a:t>Safety Boats </a:t>
            </a:r>
            <a:r>
              <a:rPr lang="en-US" sz="3200" dirty="0">
                <a:latin typeface="+mj-lt"/>
              </a:rPr>
              <a:t>– roving boat(s) assisting sailors</a:t>
            </a:r>
          </a:p>
          <a:p>
            <a:pPr>
              <a:lnSpc>
                <a:spcPct val="114000"/>
              </a:lnSpc>
            </a:pPr>
            <a:endParaRPr lang="en-US" sz="3600" dirty="0">
              <a:solidFill>
                <a:srgbClr val="0432FF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endParaRPr lang="en-US" sz="3600" dirty="0">
              <a:solidFill>
                <a:srgbClr val="0432FF"/>
              </a:solidFill>
              <a:latin typeface="+mj-lt"/>
            </a:endParaRPr>
          </a:p>
          <a:p>
            <a:pPr marL="0" indent="0">
              <a:lnSpc>
                <a:spcPct val="114000"/>
              </a:lnSpc>
              <a:buNone/>
            </a:pPr>
            <a:endParaRPr lang="en-US" b="1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905F6-BBD4-C640-E282-E1FE950D4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5D95-322C-88AF-BE01-04E7EFD6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rgbClr val="008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 Signal Boat </a:t>
            </a:r>
            <a:r>
              <a:rPr lang="en-US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 anchored at start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CD58B-FEF4-14F3-4FAE-69E612625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b="1" dirty="0">
                <a:solidFill>
                  <a:srgbClr val="008F00"/>
                </a:solidFill>
              </a:rPr>
              <a:t>There are 6 important jobs:</a:t>
            </a:r>
            <a:endParaRPr lang="en-US" dirty="0">
              <a:solidFill>
                <a:srgbClr val="008F00"/>
              </a:solidFill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08F00"/>
                </a:solidFill>
                <a:latin typeface="+mj-lt"/>
              </a:rPr>
              <a:t>The Principal Race Officer – “The Conductor”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08F00"/>
                </a:solidFill>
                <a:latin typeface="+mj-lt"/>
              </a:rPr>
              <a:t>Timer – “The Heartbeat”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08F00"/>
                </a:solidFill>
                <a:latin typeface="+mj-lt"/>
              </a:rPr>
              <a:t>Recorder – “The Collective Memory”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08F00"/>
                </a:solidFill>
                <a:latin typeface="+mj-lt"/>
              </a:rPr>
              <a:t>Flags – the visual signals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08F00"/>
                </a:solidFill>
                <a:latin typeface="+mj-lt"/>
              </a:rPr>
              <a:t>Sounder – gets to play with loud noises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08F00"/>
                </a:solidFill>
                <a:latin typeface="+mj-lt"/>
              </a:rPr>
              <a:t>Wind Reader – both direction and velocity over time</a:t>
            </a:r>
          </a:p>
          <a:p>
            <a:pPr>
              <a:lnSpc>
                <a:spcPct val="114000"/>
              </a:lnSpc>
            </a:pPr>
            <a:endParaRPr lang="en-US" dirty="0">
              <a:solidFill>
                <a:srgbClr val="008F00"/>
              </a:solidFill>
              <a:latin typeface="+mj-lt"/>
            </a:endParaRPr>
          </a:p>
          <a:p>
            <a:pPr>
              <a:lnSpc>
                <a:spcPct val="114000"/>
              </a:lnSpc>
            </a:pPr>
            <a:endParaRPr lang="en-US" dirty="0">
              <a:solidFill>
                <a:srgbClr val="0432FF"/>
              </a:solidFill>
              <a:latin typeface="+mj-lt"/>
            </a:endParaRPr>
          </a:p>
          <a:p>
            <a:pPr marL="0" indent="0">
              <a:lnSpc>
                <a:spcPct val="114000"/>
              </a:lnSpc>
              <a:buNone/>
            </a:pPr>
            <a:endParaRPr lang="en-US" b="1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8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365B1-338A-FF15-D795-3A9C8B822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1786-1139-B177-4A5E-D934F6B4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rgbClr val="FF40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Mark Boats </a:t>
            </a:r>
            <a:r>
              <a:rPr lang="en-US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 set the race 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51EA7-44D9-B799-A152-02432ECCD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067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FF40FF"/>
                </a:solidFill>
              </a:rPr>
              <a:t>The Driver – responsible for communications with Signal Boat and setting the marks where they’re supposed to be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FF40FF"/>
                </a:solidFill>
              </a:rPr>
              <a:t>The Anchor-Yanker – Picks marks up and puts them down – and occasionally shoots photos/videos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FF40FF"/>
                </a:solidFill>
              </a:rPr>
              <a:t>The Recorder – Keeps track of competitors, wind readings and mark locations</a:t>
            </a:r>
          </a:p>
          <a:p>
            <a:pPr marL="0" indent="0">
              <a:lnSpc>
                <a:spcPct val="114000"/>
              </a:lnSpc>
              <a:buNone/>
            </a:pPr>
            <a:endParaRPr lang="en-US" b="1" u="sng" dirty="0">
              <a:solidFill>
                <a:srgbClr val="0432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DB6C3D-899E-08DE-3CD8-B335DBA003C8}"/>
              </a:ext>
            </a:extLst>
          </p:cNvPr>
          <p:cNvSpPr txBox="1"/>
          <p:nvPr/>
        </p:nvSpPr>
        <p:spPr>
          <a:xfrm>
            <a:off x="2863121" y="5657671"/>
            <a:ext cx="715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Race Committee people may transfer between the signal boat and support boats as needed!</a:t>
            </a:r>
            <a:endParaRPr lang="en-US" sz="2400" dirty="0">
              <a:solidFill>
                <a:srgbClr val="0432FF"/>
              </a:solidFill>
              <a:latin typeface="+mj-lt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83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7E971-AC0B-8AC6-4A3F-E4F38886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142D-8E1E-99FA-9A60-25B571C9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rgbClr val="FF93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Safety Boats </a:t>
            </a:r>
            <a:r>
              <a:rPr lang="en-US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– roving boats assist sailors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1F42-14DB-9783-94ED-8D6E68DD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6060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FF9300"/>
                </a:solidFill>
              </a:rPr>
              <a:t>Roles are very similar to those on mark boats.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FF9300"/>
                </a:solidFill>
              </a:rPr>
              <a:t>Driver – patrols an area of the race course.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FF9300"/>
                </a:solidFill>
              </a:rPr>
              <a:t>Helpers – a safety boat </a:t>
            </a:r>
            <a:r>
              <a:rPr lang="en-US" b="1" dirty="0">
                <a:solidFill>
                  <a:srgbClr val="FF9300"/>
                </a:solidFill>
              </a:rPr>
              <a:t>must</a:t>
            </a:r>
            <a:r>
              <a:rPr lang="en-US" dirty="0">
                <a:solidFill>
                  <a:srgbClr val="FF9300"/>
                </a:solidFill>
              </a:rPr>
              <a:t> have at least one helper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FF9300"/>
                </a:solidFill>
              </a:rPr>
              <a:t>Jumper – A role unique to some classes – dressed to go into the water to assist sailors</a:t>
            </a:r>
          </a:p>
          <a:p>
            <a:pPr>
              <a:lnSpc>
                <a:spcPct val="114000"/>
              </a:lnSpc>
            </a:pPr>
            <a:endParaRPr lang="en-US" sz="2400" dirty="0">
              <a:solidFill>
                <a:srgbClr val="FF9300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endParaRPr lang="en-US" b="1" u="sng" dirty="0">
              <a:solidFill>
                <a:srgbClr val="0432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83682-469F-9AA7-4C74-8AC11EF4B754}"/>
              </a:ext>
            </a:extLst>
          </p:cNvPr>
          <p:cNvSpPr txBox="1"/>
          <p:nvPr/>
        </p:nvSpPr>
        <p:spPr>
          <a:xfrm>
            <a:off x="1115518" y="5381493"/>
            <a:ext cx="10238282" cy="98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2400" b="1" dirty="0"/>
              <a:t>On Lake Sunapee we usually do not need roving assist boats, but they are employed when kids are racing and/or challenging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3735374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1375</Words>
  <Application>Microsoft Office PowerPoint</Application>
  <PresentationFormat>Widescreen</PresentationFormat>
  <Paragraphs>186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ADLaM Display</vt:lpstr>
      <vt:lpstr>APPLE CHANCERY</vt:lpstr>
      <vt:lpstr>Aptos</vt:lpstr>
      <vt:lpstr>Aptos Display</vt:lpstr>
      <vt:lpstr>Arial</vt:lpstr>
      <vt:lpstr>KG Ten Thousand Reasons</vt:lpstr>
      <vt:lpstr>Segoe UI</vt:lpstr>
      <vt:lpstr>Office Theme</vt:lpstr>
      <vt:lpstr>   LSYC Race Committee _____   101  _____  _________________________  </vt:lpstr>
      <vt:lpstr>One Design Racing</vt:lpstr>
      <vt:lpstr>Handicap Racing</vt:lpstr>
      <vt:lpstr>Who Makes the racing rules? </vt:lpstr>
      <vt:lpstr>Rules of the Game: a framework for fairness</vt:lpstr>
      <vt:lpstr>The Race Committee</vt:lpstr>
      <vt:lpstr>The Signal Boat   anchored at start line</vt:lpstr>
      <vt:lpstr>Mark Boats   set the race marks</vt:lpstr>
      <vt:lpstr>Safety Boats – roving boats assist sailors</vt:lpstr>
      <vt:lpstr>Setting the Course</vt:lpstr>
      <vt:lpstr>Starting the Race – The Starting Sequence</vt:lpstr>
      <vt:lpstr>Communications</vt:lpstr>
      <vt:lpstr>Flag Communication</vt:lpstr>
      <vt:lpstr>I don’t know these flags!</vt:lpstr>
      <vt:lpstr>Some commonly used signal flags:</vt:lpstr>
      <vt:lpstr>More signal flags:</vt:lpstr>
      <vt:lpstr>Managing the Race</vt:lpstr>
      <vt:lpstr>Protests - When competitors disagree about the rules </vt:lpstr>
      <vt:lpstr>Fleets</vt:lpstr>
      <vt:lpstr>Events </vt:lpstr>
      <vt:lpstr>When Can I participate?</vt:lpstr>
      <vt:lpstr>What should I Bring?</vt:lpstr>
      <vt:lpstr>How do I learn more?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Wirch Jane</dc:creator>
  <cp:lastModifiedBy>Dave Ivey</cp:lastModifiedBy>
  <cp:revision>31</cp:revision>
  <dcterms:created xsi:type="dcterms:W3CDTF">2025-05-14T00:36:45Z</dcterms:created>
  <dcterms:modified xsi:type="dcterms:W3CDTF">2025-05-24T19:08:24Z</dcterms:modified>
</cp:coreProperties>
</file>